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79" r:id="rId2"/>
    <p:sldId id="280" r:id="rId3"/>
    <p:sldId id="256" r:id="rId4"/>
    <p:sldId id="270" r:id="rId5"/>
    <p:sldId id="272" r:id="rId6"/>
    <p:sldId id="273" r:id="rId7"/>
    <p:sldId id="274" r:id="rId8"/>
    <p:sldId id="271" r:id="rId9"/>
    <p:sldId id="281" r:id="rId10"/>
    <p:sldId id="258" r:id="rId11"/>
    <p:sldId id="259" r:id="rId12"/>
    <p:sldId id="260" r:id="rId13"/>
    <p:sldId id="261" r:id="rId14"/>
    <p:sldId id="282" r:id="rId15"/>
    <p:sldId id="262" r:id="rId16"/>
    <p:sldId id="283" r:id="rId17"/>
    <p:sldId id="263" r:id="rId18"/>
    <p:sldId id="264" r:id="rId19"/>
    <p:sldId id="25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CC00"/>
    <a:srgbClr val="3366FF"/>
    <a:srgbClr val="99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47" autoAdjust="0"/>
    <p:restoredTop sz="92844" autoAdjust="0"/>
  </p:normalViewPr>
  <p:slideViewPr>
    <p:cSldViewPr>
      <p:cViewPr>
        <p:scale>
          <a:sx n="66" d="100"/>
          <a:sy n="66" d="100"/>
        </p:scale>
        <p:origin x="-136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521D-C4FC-4507-B136-8D4B1B55C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F4CA-B180-4436-ADB7-918EFFDE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B669-795A-4F24-B282-B1617E86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8342-E8D8-4EF9-AE74-945AB3190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A8C3-FC36-475E-913D-0C316FA5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8664-7FB6-4EED-9D1F-0751656A1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C471-9888-4D81-A4AC-5E4D782A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483D-A9EB-4FB5-A32D-9BF5758CF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F154-062D-4425-B901-37AFC4577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6A47-8A6C-4DEA-8BC4-DB259200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14A9-6A45-44BD-87E0-F143520A1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AB82B2C-B3CA-416D-9D8C-960F563DA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3" r:id="rId2"/>
    <p:sldLayoutId id="2147483710" r:id="rId3"/>
    <p:sldLayoutId id="2147483704" r:id="rId4"/>
    <p:sldLayoutId id="2147483711" r:id="rId5"/>
    <p:sldLayoutId id="2147483705" r:id="rId6"/>
    <p:sldLayoutId id="2147483706" r:id="rId7"/>
    <p:sldLayoutId id="2147483712" r:id="rId8"/>
    <p:sldLayoutId id="2147483713" r:id="rId9"/>
    <p:sldLayoutId id="2147483707" r:id="rId10"/>
    <p:sldLayoutId id="214748370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\Desktop\&#1054;&#1090;&#1077;&#1095;&#1077;&#1089;&#1090;&#1074;&#1077;&#1085;&#1085;&#1072;&#1103;%20&#1074;&#1086;&#1081;&#1085;&#1072;%201812%20&#1075;&#1086;&#1076;&#1072;.-www.arbugo.am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\Desktop\&#1087;&#1088;&#1077;&#1079;&#1080;&#1085;&#1090;&#1072;&#1094;&#1080;&#1103;\&#1058;&#1077;&#1084;&#1072;%20&#1042;&#1086;&#1081;&#1085;&#1099;%201812%20&#1075;&#1086;&#1076;&#1072;01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.g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6350" y="6350"/>
            <a:ext cx="915074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813" y="2492375"/>
            <a:ext cx="7834312" cy="1873250"/>
          </a:xfrm>
          <a:prstGeom prst="roundRect">
            <a:avLst>
              <a:gd name="adj" fmla="val 10267"/>
            </a:avLst>
          </a:prstGeom>
          <a:solidFill>
            <a:schemeClr val="accent6">
              <a:alpha val="30000"/>
            </a:schemeClr>
          </a:solidFill>
          <a:ln>
            <a:solidFill>
              <a:schemeClr val="accent6">
                <a:lumMod val="50000"/>
                <a:alpha val="50000"/>
              </a:schemeClr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>
              <a:defRPr/>
            </a:pPr>
            <a: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  <a:t>Классный час на тему: </a:t>
            </a:r>
            <a:b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  <a:t>«Война 1812 года и Бородинское сражение»</a:t>
            </a:r>
            <a:r>
              <a:rPr lang="ru-RU" sz="21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ru-RU" sz="21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ru-RU" sz="2100" b="1" dirty="0" smtClean="0">
                <a:solidFill>
                  <a:srgbClr val="000000"/>
                </a:solidFill>
                <a:latin typeface="Cambria" pitchFamily="18" charset="0"/>
              </a:rPr>
            </a:br>
            <a:endParaRPr lang="ru-RU" sz="2100" b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5" name="Рисунок 4" descr="1812raevsky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 flipH="1">
            <a:off x="251520" y="260648"/>
            <a:ext cx="2928958" cy="22026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812raevsky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5857884" y="357166"/>
            <a:ext cx="3027224" cy="22007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battle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4429132"/>
            <a:ext cx="3214710" cy="223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attle00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4572008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brdn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11"/>
          <p:cNvSpPr txBox="1">
            <a:spLocks noChangeArrowheads="1"/>
          </p:cNvSpPr>
          <p:nvPr/>
        </p:nvSpPr>
        <p:spPr bwMode="auto">
          <a:xfrm>
            <a:off x="468313" y="33337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0825" y="476250"/>
            <a:ext cx="4608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И вот нашли большое поле:</a:t>
            </a:r>
          </a:p>
          <a:p>
            <a:pPr>
              <a:spcBef>
                <a:spcPct val="50000"/>
              </a:spcBef>
            </a:pPr>
            <a:r>
              <a:rPr lang="ru-RU" sz="2000"/>
              <a:t>Есть разгуляться где на воле!</a:t>
            </a:r>
          </a:p>
          <a:p>
            <a:pPr>
              <a:spcBef>
                <a:spcPct val="50000"/>
              </a:spcBef>
            </a:pPr>
            <a:r>
              <a:rPr lang="ru-RU" sz="2000"/>
              <a:t>Построили редут.</a:t>
            </a:r>
          </a:p>
          <a:p>
            <a:pPr>
              <a:spcBef>
                <a:spcPct val="50000"/>
              </a:spcBef>
            </a:pPr>
            <a:r>
              <a:rPr lang="ru-RU" sz="2000"/>
              <a:t>У наших ушки на макушке!</a:t>
            </a:r>
          </a:p>
          <a:p>
            <a:pPr>
              <a:spcBef>
                <a:spcPct val="50000"/>
              </a:spcBef>
            </a:pPr>
            <a:r>
              <a:rPr lang="ru-RU" sz="2000"/>
              <a:t>Чуть утро осветило пушки</a:t>
            </a:r>
          </a:p>
          <a:p>
            <a:pPr>
              <a:spcBef>
                <a:spcPct val="50000"/>
              </a:spcBef>
            </a:pPr>
            <a:r>
              <a:rPr lang="ru-RU" sz="2000"/>
              <a:t>И леса синие верхушки -  </a:t>
            </a:r>
          </a:p>
          <a:p>
            <a:pPr>
              <a:spcBef>
                <a:spcPct val="50000"/>
              </a:spcBef>
            </a:pPr>
            <a:r>
              <a:rPr lang="ru-RU" sz="2000"/>
              <a:t>Французы тут как тут.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brdn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0"/>
            <a:ext cx="29162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Два дня мы были в перестрелке.</a:t>
            </a:r>
          </a:p>
          <a:p>
            <a:pPr>
              <a:spcBef>
                <a:spcPct val="50000"/>
              </a:spcBef>
            </a:pPr>
            <a:r>
              <a:rPr lang="ru-RU" sz="2000"/>
              <a:t>Что толку в этакой безделке? </a:t>
            </a:r>
          </a:p>
          <a:p>
            <a:pPr>
              <a:spcBef>
                <a:spcPct val="50000"/>
              </a:spcBef>
            </a:pPr>
            <a:r>
              <a:rPr lang="ru-RU" sz="2000"/>
              <a:t> Мы ждали третий день.</a:t>
            </a:r>
          </a:p>
          <a:p>
            <a:pPr>
              <a:spcBef>
                <a:spcPct val="50000"/>
              </a:spcBef>
            </a:pPr>
            <a:r>
              <a:rPr lang="ru-RU" sz="2000"/>
              <a:t>Повсюду стали слышны речи:</a:t>
            </a:r>
          </a:p>
          <a:p>
            <a:pPr>
              <a:spcBef>
                <a:spcPct val="50000"/>
              </a:spcBef>
            </a:pPr>
            <a:r>
              <a:rPr lang="ru-RU" sz="2000"/>
              <a:t>«Пора добраться до картечи!»</a:t>
            </a:r>
          </a:p>
          <a:p>
            <a:pPr>
              <a:spcBef>
                <a:spcPct val="50000"/>
              </a:spcBef>
            </a:pPr>
            <a:r>
              <a:rPr lang="ru-RU" sz="2000"/>
              <a:t>И вот на поле грозной сечи     </a:t>
            </a:r>
          </a:p>
          <a:p>
            <a:pPr>
              <a:spcBef>
                <a:spcPct val="50000"/>
              </a:spcBef>
            </a:pPr>
            <a:r>
              <a:rPr lang="ru-RU" sz="2000"/>
              <a:t> Ночная пала тень.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rdn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35600" y="2276475"/>
            <a:ext cx="33131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Ну ж был денёк! Сквозь дым летучий</a:t>
            </a:r>
            <a:endParaRPr lang="en-US" i="1"/>
          </a:p>
          <a:p>
            <a:r>
              <a:rPr lang="ru-RU" i="1"/>
              <a:t>Французы двинулись, как тучи, </a:t>
            </a:r>
            <a:endParaRPr lang="en-US" i="1"/>
          </a:p>
          <a:p>
            <a:r>
              <a:rPr lang="ru-RU" i="1"/>
              <a:t>     И всё на наш редут,</a:t>
            </a:r>
            <a:endParaRPr lang="en-US" i="1"/>
          </a:p>
          <a:p>
            <a:r>
              <a:rPr lang="ru-RU" i="1"/>
              <a:t>Уланы с пёстрыми значками,</a:t>
            </a:r>
            <a:endParaRPr lang="en-US" i="1"/>
          </a:p>
          <a:p>
            <a:r>
              <a:rPr lang="ru-RU" i="1"/>
              <a:t>Драгуны с конскими хвостами,</a:t>
            </a:r>
            <a:endParaRPr lang="en-US" i="1"/>
          </a:p>
          <a:p>
            <a:r>
              <a:rPr lang="ru-RU" i="1"/>
              <a:t>Все промелькнули перед нам,</a:t>
            </a:r>
            <a:endParaRPr lang="en-US" i="1"/>
          </a:p>
          <a:p>
            <a:r>
              <a:rPr lang="ru-RU" i="1"/>
              <a:t>      Все побывали тут.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rdn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188913"/>
            <a:ext cx="43926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Вам не видать таких сражений!</a:t>
            </a: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Носились знамена, как тени,   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В дыму огонь блестел.</a:t>
            </a: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Звучал булат, картечь визжала,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Рука бойцов колоть устала,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 ядрам пролетать мешала   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 Гора кровавых тел.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Отечественная война 1812 года.-www.arbugo.am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588"/>
            <a:ext cx="9144000" cy="68595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00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brdn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0"/>
            <a:ext cx="42116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Изведал враг в тот день немало,</a:t>
            </a:r>
          </a:p>
          <a:p>
            <a:r>
              <a:rPr lang="ru-RU" sz="2000">
                <a:solidFill>
                  <a:schemeClr val="bg1"/>
                </a:solidFill>
              </a:rPr>
              <a:t>Что значит русский бой удалый,     </a:t>
            </a:r>
          </a:p>
          <a:p>
            <a:r>
              <a:rPr lang="ru-RU" sz="2000">
                <a:solidFill>
                  <a:schemeClr val="bg1"/>
                </a:solidFill>
              </a:rPr>
              <a:t> Наш рукопашный бой!..</a:t>
            </a:r>
          </a:p>
          <a:p>
            <a:r>
              <a:rPr lang="ru-RU" sz="2000">
                <a:solidFill>
                  <a:schemeClr val="bg1"/>
                </a:solidFill>
              </a:rPr>
              <a:t>Земля тряслась - как наши груди;</a:t>
            </a:r>
          </a:p>
          <a:p>
            <a:r>
              <a:rPr lang="ru-RU" sz="2000">
                <a:solidFill>
                  <a:schemeClr val="bg1"/>
                </a:solidFill>
              </a:rPr>
              <a:t>Смешались в кучу кони, люди,</a:t>
            </a:r>
          </a:p>
          <a:p>
            <a:r>
              <a:rPr lang="ru-RU" sz="2000">
                <a:solidFill>
                  <a:schemeClr val="bg1"/>
                </a:solidFill>
              </a:rPr>
              <a:t>И залпы тысячи орудий     </a:t>
            </a:r>
          </a:p>
          <a:p>
            <a:r>
              <a:rPr lang="ru-RU" sz="2000">
                <a:solidFill>
                  <a:schemeClr val="bg1"/>
                </a:solidFill>
              </a:rPr>
              <a:t> Слились в протяжный вой... </a:t>
            </a:r>
          </a:p>
          <a:p>
            <a:endParaRPr lang="ru-RU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Тема Войны 1812 года01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71800" y="660400"/>
            <a:ext cx="5487988" cy="41163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4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brdn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 flipH="1">
            <a:off x="6230938" y="1557338"/>
            <a:ext cx="24495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Вот смерклось. Были все готовы,</a:t>
            </a:r>
          </a:p>
          <a:p>
            <a:r>
              <a:rPr lang="ru-RU" sz="2000" i="1"/>
              <a:t>С утра бой затеять новый.</a:t>
            </a:r>
          </a:p>
          <a:p>
            <a:r>
              <a:rPr lang="ru-RU" sz="2000" i="1"/>
              <a:t>Вот затрещали барабаны –</a:t>
            </a:r>
          </a:p>
          <a:p>
            <a:r>
              <a:rPr lang="ru-RU" sz="2000" i="1"/>
              <a:t>И отступили басурманы.</a:t>
            </a:r>
          </a:p>
          <a:p>
            <a:r>
              <a:rPr lang="ru-RU" sz="2000" i="1"/>
              <a:t>Тогда считать мы стали раны,      Товарищей считать.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brdn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5788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0425" y="981075"/>
            <a:ext cx="28082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i="1"/>
              <a:t>Да, были люди в наше время,</a:t>
            </a:r>
          </a:p>
          <a:p>
            <a:pPr>
              <a:buFontTx/>
              <a:buChar char="-"/>
            </a:pPr>
            <a:r>
              <a:rPr lang="ru-RU" sz="2000" i="1"/>
              <a:t>Не то, что нынешнее племя:      Богатыри - не вы!</a:t>
            </a:r>
          </a:p>
          <a:p>
            <a:pPr>
              <a:buFontTx/>
              <a:buChar char="-"/>
            </a:pPr>
            <a:r>
              <a:rPr lang="ru-RU" sz="2000" i="1"/>
              <a:t>Плохая им досталась доля:</a:t>
            </a:r>
          </a:p>
          <a:p>
            <a:pPr>
              <a:buFontTx/>
              <a:buChar char="-"/>
            </a:pPr>
            <a:r>
              <a:rPr lang="ru-RU" sz="2000" i="1"/>
              <a:t>Немногие вернулись с поля..</a:t>
            </a:r>
          </a:p>
          <a:p>
            <a:pPr>
              <a:buFontTx/>
              <a:buChar char="-"/>
            </a:pPr>
            <a:r>
              <a:rPr lang="ru-RU" sz="2000" i="1"/>
              <a:t>Не будь на то господня воля,      Не отдали б Москвы!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0"/>
            <a:ext cx="453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4140200" y="33337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95738" y="620713"/>
            <a:ext cx="4248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Бородинское сражение продолжалось 12 часов. Прославленный французский полководец не решил в нем ни одной из поставленных задач.</a:t>
            </a:r>
            <a:r>
              <a:rPr lang="en-US" sz="2000" i="1"/>
              <a:t> </a:t>
            </a:r>
            <a:r>
              <a:rPr lang="ru-RU" sz="2000" i="1"/>
              <a:t>Устилая поле боя тысячами трупов, он захватил главные опорные пункты русской позиции — Семеновскую высоту (Багратионовы флеши) и высоту Курганную (батарею Раевского), но не смог развить успеха. История всех его сражений не знала подобных примеров.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.g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3097" y="6350"/>
            <a:ext cx="9150747" cy="6858000"/>
          </a:xfrm>
          <a:prstGeom prst="rect">
            <a:avLst/>
          </a:prstGeom>
        </p:spPr>
      </p:pic>
      <p:sp>
        <p:nvSpPr>
          <p:cNvPr id="14338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00063" y="3071813"/>
            <a:ext cx="8215312" cy="2428875"/>
          </a:xfrm>
        </p:spPr>
        <p:txBody>
          <a:bodyPr lIns="91440" rIns="91440" anchor="t"/>
          <a:lstStyle/>
          <a:p>
            <a:r>
              <a:rPr lang="ru-RU" sz="2500" b="1" smtClean="0">
                <a:latin typeface="Cambria"/>
              </a:rPr>
              <a:t>    Слово "Бородино" знает весь мир. </a:t>
            </a:r>
            <a:br>
              <a:rPr lang="ru-RU" sz="2500" b="1" smtClean="0">
                <a:latin typeface="Cambria"/>
              </a:rPr>
            </a:br>
            <a:r>
              <a:rPr lang="ru-RU" sz="2500" b="1" smtClean="0">
                <a:latin typeface="Cambria"/>
              </a:rPr>
              <a:t>    Это название небольшой деревни, находящейся неподалёку от Москвы, на старой Смоленской дороге, стало символом побед. И в этом немалая заслуга русских писателей, в числе которых и Михаил Юрьевич Лермонтов.</a:t>
            </a:r>
            <a:br>
              <a:rPr lang="ru-RU" sz="2500" b="1" smtClean="0">
                <a:latin typeface="Cambria"/>
              </a:rPr>
            </a:br>
            <a:endParaRPr lang="ru-RU" sz="2500" b="1" smtClean="0">
              <a:latin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0963" y="758825"/>
            <a:ext cx="3798887" cy="2112963"/>
          </a:xfrm>
          <a:prstGeom prst="roundRect">
            <a:avLst>
              <a:gd name="adj" fmla="val 9760"/>
            </a:avLst>
          </a:prstGeom>
          <a:solidFill>
            <a:srgbClr val="A13B39">
              <a:alpha val="80000"/>
            </a:srgbClr>
          </a:solidFill>
          <a:ln w="31750" cmpd="sng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000" tIns="72000" rIns="144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Ведь были ж схватки боевые,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Да, говорят, еще какие!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Недаром помнит вся Россия</a:t>
            </a:r>
            <a:br>
              <a:rPr lang="ru-RU" b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Cambria" pitchFamily="18" charset="0"/>
              </a:rPr>
              <a:t>Про день Бородина!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b="1" dirty="0">
                <a:latin typeface="Cambria" pitchFamily="18" charset="0"/>
              </a:rPr>
              <a:t/>
            </a:r>
            <a:br>
              <a:rPr lang="ru-RU" b="1" dirty="0">
                <a:latin typeface="Cambria" pitchFamily="18" charset="0"/>
              </a:rPr>
            </a:br>
            <a:r>
              <a:rPr lang="ru-RU" sz="1400" i="1" dirty="0">
                <a:latin typeface="Cambria" pitchFamily="18" charset="0"/>
              </a:rPr>
              <a:t>М.Ю. Лермонтов</a:t>
            </a:r>
            <a:endParaRPr lang="ru-RU" dirty="0"/>
          </a:p>
        </p:txBody>
      </p:sp>
      <p:pic>
        <p:nvPicPr>
          <p:cNvPr id="7" name="Рисунок 6" descr="1812raevsky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 flipH="1">
            <a:off x="-142908" y="513876"/>
            <a:ext cx="2928958" cy="220260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1812raevsky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375572" y="555151"/>
            <a:ext cx="3027224" cy="22007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620713"/>
            <a:ext cx="7358062" cy="297973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6666FF"/>
                </a:solidFill>
              </a:rPr>
              <a:t>Отечественная война </a:t>
            </a:r>
            <a:br>
              <a:rPr lang="ru-RU" b="1" i="1" smtClean="0">
                <a:solidFill>
                  <a:srgbClr val="6666FF"/>
                </a:solidFill>
              </a:rPr>
            </a:br>
            <a:r>
              <a:rPr lang="ru-RU" b="1" i="1" smtClean="0">
                <a:solidFill>
                  <a:srgbClr val="6666FF"/>
                </a:solidFill>
              </a:rPr>
              <a:t>1812 года.</a:t>
            </a:r>
            <a:br>
              <a:rPr lang="ru-RU" b="1" i="1" smtClean="0">
                <a:solidFill>
                  <a:srgbClr val="6666FF"/>
                </a:solidFill>
              </a:rPr>
            </a:br>
            <a:r>
              <a:rPr lang="ru-RU" b="1" i="1" smtClean="0">
                <a:solidFill>
                  <a:srgbClr val="6666FF"/>
                </a:solidFill>
              </a:rPr>
              <a:t>Бородинское сражение.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62238" y="3860800"/>
            <a:ext cx="6481762" cy="1223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« В этом сражении французы снискали себе славу быть победителями, а русские–  быть непобедимыми»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/>
              <a:t>Наполеон  Бонапарт</a:t>
            </a:r>
            <a:r>
              <a:rPr lang="ru-RU" sz="2000" b="1" i="1" smtClean="0">
                <a:solidFill>
                  <a:srgbClr val="9999FF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6666FF"/>
                </a:solidFill>
              </a:rPr>
              <a:t>В ночь на 12 июня 1812 года войска Наполеона численностью 608 тысяч человек вторглись в пределы России. Их возглавляли сам император и его прославленные полководцы, покорившие всю Европу.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6666FF"/>
                </a:solidFill>
              </a:rPr>
              <a:t>Русская армия состояла лишь из 210 тысяч солдат и офицеров. К тому же она была разделена на три части и рассредоточена вдоль западной границы.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67548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Ход военных действий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карт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87137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755650" y="4762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180975" y="188913"/>
            <a:ext cx="87820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Нашествие армии Наполеона на Россию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3366FF"/>
                </a:solidFill>
              </a:rPr>
              <a:t>Франция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3366FF"/>
                </a:solidFill>
              </a:rPr>
              <a:t> </a:t>
            </a:r>
            <a:r>
              <a:rPr lang="ru-RU" sz="2000" i="1" smtClean="0">
                <a:solidFill>
                  <a:srgbClr val="3366FF"/>
                </a:solidFill>
              </a:rPr>
              <a:t>не допустить соединения русских армий и разбить их основные силы уже вблизи границы;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3366FF"/>
                </a:solidFill>
              </a:rPr>
              <a:t>взять Москву;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3366FF"/>
                </a:solidFill>
              </a:rPr>
              <a:t>выведя Россию из войны, превратить её в зависимое государство;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3366FF"/>
                </a:solidFill>
              </a:rPr>
              <a:t>через территорию России нанести удар по Англии, лишив её Индии 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smtClean="0">
                <a:solidFill>
                  <a:srgbClr val="3366FF"/>
                </a:solidFill>
              </a:rPr>
              <a:t>Россия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rgbClr val="3366FF"/>
                </a:solidFill>
              </a:rPr>
              <a:t>Предполагалось, что Наполеон будет наступать на Петербург и поэтому генеральное сражение планировалось дать вблизи границы силами 1-ой армии при поддержке армии Багратиона</a:t>
            </a:r>
          </a:p>
          <a:p>
            <a:pPr eaLnBrk="1" hangingPunct="1">
              <a:lnSpc>
                <a:spcPct val="80000"/>
              </a:lnSpc>
            </a:pPr>
            <a:endParaRPr lang="ru-RU" sz="1800" i="1" smtClean="0">
              <a:solidFill>
                <a:srgbClr val="3366FF"/>
              </a:solidFill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635476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Планы воюющих сторон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/>
      <p:bldP spid="49158" grpId="0" build="p"/>
      <p:bldP spid="49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Кутуз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356100" y="0"/>
            <a:ext cx="47879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Однако планы русского генерального штаба реализовать не удалось. В условиях быстрого продвижения неприятеля был избран единственно верный образ действий- любой ценой сохранить войска и, не вступая в генеральное сражение, соединить силы 1-ой и 2-ой армий. С огромным трудом удалось осуществить соединение войск. </a:t>
            </a:r>
          </a:p>
          <a:p>
            <a:pPr>
              <a:spcBef>
                <a:spcPct val="50000"/>
              </a:spcBef>
            </a:pPr>
            <a:r>
              <a:rPr lang="ru-RU" sz="2000" i="1"/>
              <a:t>Но неудачи первых недель войны породили в обществе глубокое уныние. На этом фоне всё чаще раздавались призывы к назначению главнокомандующим русской армией светлейшего князя М.И. Кутузова.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0483" name="Picture 12" descr="Карта-схе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148263" y="549275"/>
            <a:ext cx="36004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Вступив в командование армией в августе, Кутузов объявил, что действия его предшественника были вполне верными, и отступил ещё ближе к Москве. Лишь в 110 км. от древней столицы, неподалёку от села Бородино, он решил дать генеральное сражение Наполеону.</a:t>
            </a:r>
          </a:p>
          <a:p>
            <a:pPr>
              <a:spcBef>
                <a:spcPct val="50000"/>
              </a:spcBef>
            </a:pPr>
            <a:r>
              <a:rPr lang="ru-RU" i="1"/>
              <a:t>Силы сторон были примерно равны:</a:t>
            </a:r>
          </a:p>
          <a:p>
            <a:pPr>
              <a:spcBef>
                <a:spcPct val="50000"/>
              </a:spcBef>
            </a:pPr>
            <a:r>
              <a:rPr lang="ru-RU" i="1"/>
              <a:t>Франция- 135 тыс. человек и 587 орудий</a:t>
            </a:r>
          </a:p>
          <a:p>
            <a:pPr>
              <a:spcBef>
                <a:spcPct val="50000"/>
              </a:spcBef>
            </a:pPr>
            <a:r>
              <a:rPr lang="ru-RU" i="1"/>
              <a:t>Россия-132 тыс. человек и 640 орудий.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4" descr="2936294_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1275</TotalTime>
  <Words>644</Words>
  <Application>Microsoft Office PowerPoint</Application>
  <PresentationFormat>On-screen Show (4:3)</PresentationFormat>
  <Paragraphs>70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Техническая</vt:lpstr>
      <vt:lpstr>  Классный час на тему:  «Война 1812 года и Бородинское сражение»   </vt:lpstr>
      <vt:lpstr>    Слово "Бородино" знает весь мир.      Это название небольшой деревни, находящейся неподалёку от Москвы, на старой Смоленской дороге, стало символом побед. И в этом немалая заслуга русских писателей, в числе которых и Михаил Юрьевич Лермонтов. </vt:lpstr>
      <vt:lpstr>Отечественная война  1812 года. Бородинское сражение.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BRCFIO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 1812 года. Бородинское сражение.</dc:title>
  <dc:creator>standard</dc:creator>
  <cp:lastModifiedBy>305</cp:lastModifiedBy>
  <cp:revision>22</cp:revision>
  <dcterms:created xsi:type="dcterms:W3CDTF">2005-10-08T04:52:39Z</dcterms:created>
  <dcterms:modified xsi:type="dcterms:W3CDTF">2013-04-12T05:54:10Z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000800300f000000000001023620</vt:lpwstr>
  </property>
</Properties>
</file>